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64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84" autoAdjust="0"/>
  </p:normalViewPr>
  <p:slideViewPr>
    <p:cSldViewPr snapToGrid="0" snapToObjects="1">
      <p:cViewPr varScale="1">
        <p:scale>
          <a:sx n="78" d="100"/>
          <a:sy n="78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8.emf"/><Relationship Id="rId5" Type="http://schemas.openxmlformats.org/officeDocument/2006/relationships/image" Target="../media/image14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image" Target="../media/image8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9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1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848C-9872-D546-8158-DB229A09FEA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20" Type="http://schemas.openxmlformats.org/officeDocument/2006/relationships/image" Target="../media/image8.emf"/><Relationship Id="rId10" Type="http://schemas.openxmlformats.org/officeDocument/2006/relationships/image" Target="../media/image3.emf"/><Relationship Id="rId11" Type="http://schemas.openxmlformats.org/officeDocument/2006/relationships/oleObject" Target="../embeddings/oleObject4.bin"/><Relationship Id="rId12" Type="http://schemas.openxmlformats.org/officeDocument/2006/relationships/image" Target="../media/image4.e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5.emf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6.emf"/><Relationship Id="rId17" Type="http://schemas.openxmlformats.org/officeDocument/2006/relationships/oleObject" Target="../embeddings/oleObject7.bin"/><Relationship Id="rId18" Type="http://schemas.openxmlformats.org/officeDocument/2006/relationships/image" Target="../media/image7.emf"/><Relationship Id="rId19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gif"/><Relationship Id="rId3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3.emf"/><Relationship Id="rId14" Type="http://schemas.openxmlformats.org/officeDocument/2006/relationships/image" Target="../media/image20.png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8.emf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hyperlink" Target="https://www.iter.org/proj/inafewlines" TargetMode="External"/><Relationship Id="rId6" Type="http://schemas.openxmlformats.org/officeDocument/2006/relationships/hyperlink" Target="http://www.ipp.mpg.de/w7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1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Numbers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054"/>
            <a:ext cx="5562600" cy="193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33" y="690054"/>
            <a:ext cx="705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b="1" dirty="0" smtClean="0"/>
              <a:t>line</a:t>
            </a:r>
            <a:r>
              <a:rPr lang="en-US" sz="2400" dirty="0" smtClean="0"/>
              <a:t> – 1 degree of freedom        </a:t>
            </a:r>
            <a:r>
              <a:rPr lang="en-US" sz="2400" b="1" dirty="0" smtClean="0"/>
              <a:t>amplitude</a:t>
            </a:r>
            <a:r>
              <a:rPr lang="en-US" sz="2400" dirty="0" smtClean="0"/>
              <a:t> only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2305853"/>
            <a:ext cx="8462387" cy="4534348"/>
            <a:chOff x="0" y="2305853"/>
            <a:chExt cx="8462387" cy="4534348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2305853"/>
              <a:ext cx="8462387" cy="4534348"/>
              <a:chOff x="0" y="2305853"/>
              <a:chExt cx="8462387" cy="453434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/>
              <a:srcRect r="34286"/>
              <a:stretch/>
            </p:blipFill>
            <p:spPr>
              <a:xfrm>
                <a:off x="27607" y="2843770"/>
                <a:ext cx="3354585" cy="3996431"/>
              </a:xfrm>
              <a:prstGeom prst="rect">
                <a:avLst/>
              </a:prstGeom>
            </p:spPr>
          </p:pic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712121"/>
                  </p:ext>
                </p:extLst>
              </p:nvPr>
            </p:nvGraphicFramePr>
            <p:xfrm>
              <a:off x="3230963" y="3049914"/>
              <a:ext cx="1590675" cy="4841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2" name="Equation" r:id="rId5" imgW="584200" imgH="177800" progId="Equation.3">
                      <p:embed/>
                    </p:oleObj>
                  </mc:Choice>
                  <mc:Fallback>
                    <p:oleObj name="Equation" r:id="rId5" imgW="5842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230963" y="3049914"/>
                            <a:ext cx="1590675" cy="4841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261154"/>
                  </p:ext>
                </p:extLst>
              </p:nvPr>
            </p:nvGraphicFramePr>
            <p:xfrm>
              <a:off x="6004358" y="2777861"/>
              <a:ext cx="2458029" cy="4959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3" name="Equation" r:id="rId7" imgW="1193800" imgH="241300" progId="Equation.3">
                      <p:embed/>
                    </p:oleObj>
                  </mc:Choice>
                  <mc:Fallback>
                    <p:oleObj name="Equation" r:id="rId7" imgW="11938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004358" y="2777861"/>
                            <a:ext cx="2458029" cy="4959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Box 10"/>
              <p:cNvSpPr txBox="1"/>
              <p:nvPr/>
            </p:nvSpPr>
            <p:spPr>
              <a:xfrm>
                <a:off x="0" y="2305853"/>
                <a:ext cx="8090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Complex </a:t>
                </a:r>
                <a:r>
                  <a:rPr lang="en-US" sz="2400" b="1" dirty="0" smtClean="0"/>
                  <a:t>plane</a:t>
                </a:r>
                <a:r>
                  <a:rPr lang="en-US" sz="2400" dirty="0" smtClean="0"/>
                  <a:t> – </a:t>
                </a:r>
                <a:r>
                  <a:rPr lang="en-US" sz="2400" dirty="0"/>
                  <a:t>2</a:t>
                </a:r>
                <a:r>
                  <a:rPr lang="en-US" sz="2400" dirty="0" smtClean="0"/>
                  <a:t> degrees of freedom       amplitude and phase</a:t>
                </a:r>
                <a:endParaRPr lang="en-US" sz="2400" dirty="0"/>
              </a:p>
            </p:txBody>
          </p:sp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096816"/>
                  </p:ext>
                </p:extLst>
              </p:nvPr>
            </p:nvGraphicFramePr>
            <p:xfrm>
              <a:off x="6029683" y="3292008"/>
              <a:ext cx="2405062" cy="495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04" name="Equation" r:id="rId9" imgW="1168400" imgH="241300" progId="Equation.3">
                      <p:embed/>
                    </p:oleObj>
                  </mc:Choice>
                  <mc:Fallback>
                    <p:oleObj name="Equation" r:id="rId9" imgW="11684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029683" y="3292008"/>
                            <a:ext cx="2405062" cy="495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Right Arrow 14"/>
              <p:cNvSpPr/>
              <p:nvPr/>
            </p:nvSpPr>
            <p:spPr>
              <a:xfrm>
                <a:off x="5042516" y="3170961"/>
                <a:ext cx="648829" cy="242094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4945881" y="2581664"/>
              <a:ext cx="35518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44888" y="4181246"/>
            <a:ext cx="5036115" cy="2427701"/>
            <a:chOff x="3644888" y="4181246"/>
            <a:chExt cx="5036115" cy="2427701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032532"/>
                </p:ext>
              </p:extLst>
            </p:nvPr>
          </p:nvGraphicFramePr>
          <p:xfrm>
            <a:off x="3644888" y="4232614"/>
            <a:ext cx="2601985" cy="520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5" name="Equation" r:id="rId11" imgW="1143000" imgH="228600" progId="Equation.3">
                    <p:embed/>
                  </p:oleObj>
                </mc:Choice>
                <mc:Fallback>
                  <p:oleObj name="Equation" r:id="rId11" imgW="11430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644888" y="4232614"/>
                          <a:ext cx="2601985" cy="5201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8469770"/>
                </p:ext>
              </p:extLst>
            </p:nvPr>
          </p:nvGraphicFramePr>
          <p:xfrm>
            <a:off x="7482440" y="4181246"/>
            <a:ext cx="1198563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6" name="Equation" r:id="rId13" imgW="533400" imgH="254000" progId="Equation.3">
                    <p:embed/>
                  </p:oleObj>
                </mc:Choice>
                <mc:Fallback>
                  <p:oleObj name="Equation" r:id="rId13" imgW="5334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482440" y="4181246"/>
                          <a:ext cx="1198563" cy="571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4041054" y="5505353"/>
              <a:ext cx="979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where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1444774"/>
                </p:ext>
              </p:extLst>
            </p:nvPr>
          </p:nvGraphicFramePr>
          <p:xfrm>
            <a:off x="5868988" y="4889515"/>
            <a:ext cx="2320925" cy="998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7" name="Equation" r:id="rId15" imgW="1181100" imgH="508000" progId="Equation.3">
                    <p:embed/>
                  </p:oleObj>
                </mc:Choice>
                <mc:Fallback>
                  <p:oleObj name="Equation" r:id="rId15" imgW="1181100" imgH="508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868988" y="4889515"/>
                          <a:ext cx="2320925" cy="99853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7164301"/>
                </p:ext>
              </p:extLst>
            </p:nvPr>
          </p:nvGraphicFramePr>
          <p:xfrm>
            <a:off x="5691545" y="5985059"/>
            <a:ext cx="2743200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8" name="Equation" r:id="rId17" imgW="1397000" imgH="317500" progId="Equation.3">
                    <p:embed/>
                  </p:oleObj>
                </mc:Choice>
                <mc:Fallback>
                  <p:oleObj name="Equation" r:id="rId17" imgW="13970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691545" y="5985059"/>
                          <a:ext cx="2743200" cy="62388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ight Arrow 23"/>
            <p:cNvSpPr/>
            <p:nvPr/>
          </p:nvSpPr>
          <p:spPr>
            <a:xfrm>
              <a:off x="6492027" y="4389605"/>
              <a:ext cx="648829" cy="24209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4590693" y="953124"/>
            <a:ext cx="35518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64772"/>
              </p:ext>
            </p:extLst>
          </p:nvPr>
        </p:nvGraphicFramePr>
        <p:xfrm>
          <a:off x="6367463" y="1308100"/>
          <a:ext cx="9493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9" name="Equation" r:id="rId19" imgW="482600" imgH="292100" progId="Equation.3">
                  <p:embed/>
                </p:oleObj>
              </mc:Choice>
              <mc:Fallback>
                <p:oleObj name="Equation" r:id="rId19" imgW="482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67463" y="1308100"/>
                        <a:ext cx="94932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12883" y="1308100"/>
            <a:ext cx="159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Ohm’s Law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423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13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Grids of the Future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4" y="1830521"/>
            <a:ext cx="4622820" cy="372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744" y="909109"/>
            <a:ext cx="46228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 China, much of the population lives on the east coast. 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0" y="1867101"/>
            <a:ext cx="3517691" cy="4687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5240" y="666773"/>
            <a:ext cx="372710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in sent across the country by </a:t>
            </a:r>
            <a:r>
              <a:rPr lang="en-US" sz="2400" b="1" dirty="0" smtClean="0"/>
              <a:t>1 Million volt </a:t>
            </a:r>
            <a:r>
              <a:rPr lang="en-US" sz="2400" dirty="0" smtClean="0"/>
              <a:t>transmission lines!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636793"/>
            <a:ext cx="48930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But most of the energy resources are located in the west.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2137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903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Meanwhile, back in the USA…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8" y="1659486"/>
            <a:ext cx="5310351" cy="3982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487" y="678227"/>
            <a:ext cx="85721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Much of the electrical infrastructure in the US is over 50 years old, </a:t>
            </a:r>
            <a:r>
              <a:rPr lang="en-US" sz="2600" b="1" dirty="0" smtClean="0"/>
              <a:t>close to the end of its estimated lifetime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64" y="4166995"/>
            <a:ext cx="3217630" cy="2413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733" b="8419"/>
          <a:stretch/>
        </p:blipFill>
        <p:spPr>
          <a:xfrm>
            <a:off x="5610226" y="1659486"/>
            <a:ext cx="3178404" cy="238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7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la-Model-s-P85D-exterio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2556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3723"/>
            <a:ext cx="7045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Tesla Models S – All electric, 400 HP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421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832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 Induction Motor – 1,000 Amps at 300 V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8078"/>
            <a:ext cx="5521948" cy="3670185"/>
          </a:xfrm>
          <a:prstGeom prst="rect">
            <a:avLst/>
          </a:prstGeom>
        </p:spPr>
      </p:pic>
      <p:pic>
        <p:nvPicPr>
          <p:cNvPr id="3" name="Picture 2" descr="statorRo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5" y="4354687"/>
            <a:ext cx="5476875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17755" y="848078"/>
            <a:ext cx="293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300,000 W = 400 HP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646191" y="1715714"/>
            <a:ext cx="34978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Instantaneous torque!</a:t>
            </a:r>
          </a:p>
          <a:p>
            <a:pPr algn="ctr"/>
            <a:r>
              <a:rPr lang="en-US" sz="2600" dirty="0" smtClean="0"/>
              <a:t>No transmission, no fuel pump, no water pump, no valves… Very few moving parts!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2908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734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Inverter - DC to AC Conversion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234"/>
            <a:ext cx="6514944" cy="3664656"/>
          </a:xfrm>
          <a:prstGeom prst="rect">
            <a:avLst/>
          </a:prstGeom>
        </p:spPr>
      </p:pic>
      <p:pic>
        <p:nvPicPr>
          <p:cNvPr id="2" name="Picture 1" descr="Inverter_CJC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014" y="3513666"/>
            <a:ext cx="4652985" cy="334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881" y="4465392"/>
            <a:ext cx="436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Q: Lithium ion batteries are DC, so why not just use a DC motor?</a:t>
            </a:r>
          </a:p>
          <a:p>
            <a:endParaRPr lang="en-US" sz="2400" dirty="0" smtClean="0"/>
          </a:p>
          <a:p>
            <a:r>
              <a:rPr lang="en-US" sz="2400" dirty="0" smtClean="0"/>
              <a:t>A: DC motors require </a:t>
            </a:r>
            <a:r>
              <a:rPr lang="en-US" sz="2400" i="1" dirty="0" smtClean="0"/>
              <a:t>rare</a:t>
            </a:r>
            <a:r>
              <a:rPr lang="en-US" sz="2400" dirty="0" smtClean="0"/>
              <a:t> </a:t>
            </a:r>
            <a:r>
              <a:rPr lang="en-US" sz="2400" i="1" dirty="0" smtClean="0"/>
              <a:t>earth magnets</a:t>
            </a:r>
            <a:r>
              <a:rPr lang="en-US" sz="24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798" y="780665"/>
            <a:ext cx="3557202" cy="27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1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2806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Rooftop Solar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5083" y="657904"/>
            <a:ext cx="84566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Solar energy is often stored in batteries for use at night.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046"/>
            <a:ext cx="9093237" cy="53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7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530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“</a:t>
            </a:r>
            <a:r>
              <a:rPr lang="en-US" sz="3600" b="1" dirty="0" err="1" smtClean="0"/>
              <a:t>Microgrid</a:t>
            </a:r>
            <a:r>
              <a:rPr lang="en-US" sz="3600" b="1" dirty="0" smtClean="0"/>
              <a:t>”</a:t>
            </a:r>
            <a:endParaRPr lang="en-US" sz="3600" b="1" dirty="0"/>
          </a:p>
        </p:txBody>
      </p:sp>
      <p:pic>
        <p:nvPicPr>
          <p:cNvPr id="2" name="Picture 1" descr="E4_micro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8" y="1638476"/>
            <a:ext cx="5626100" cy="4406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083" y="868050"/>
            <a:ext cx="84566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Solar energy is often stored in batteries for use at night.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7295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Wav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" y="439174"/>
            <a:ext cx="3954958" cy="329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317"/>
            <a:ext cx="2894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Light?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2386" y="795273"/>
            <a:ext cx="511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Light is an </a:t>
            </a:r>
            <a:r>
              <a:rPr lang="en-US" sz="2400" b="1" dirty="0" smtClean="0"/>
              <a:t>electromagnetic wave </a:t>
            </a:r>
            <a:r>
              <a:rPr lang="en-US" sz="2400" dirty="0" smtClean="0"/>
              <a:t>that travels at the speed of light.</a:t>
            </a:r>
          </a:p>
          <a:p>
            <a:endParaRPr lang="en-US" sz="2400" dirty="0"/>
          </a:p>
          <a:p>
            <a:r>
              <a:rPr lang="en-US" sz="2400" dirty="0" smtClean="0"/>
              <a:t>“Visible Light” has a wavelength in the 400 – 700nm range.</a:t>
            </a:r>
          </a:p>
          <a:p>
            <a:endParaRPr lang="en-US" sz="2400" dirty="0"/>
          </a:p>
          <a:p>
            <a:r>
              <a:rPr lang="en-US" sz="2400" dirty="0" smtClean="0"/>
              <a:t>Wavelength determines color.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95" y="3598014"/>
            <a:ext cx="7199969" cy="32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3" y="203839"/>
            <a:ext cx="8438144" cy="62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67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Spectral Response of a Solar Panel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6777" y="696791"/>
            <a:ext cx="882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types of solar panels are sensitive to different colors of light. 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97000" y="1764378"/>
            <a:ext cx="6350000" cy="4202681"/>
            <a:chOff x="1397000" y="1764378"/>
            <a:chExt cx="6350000" cy="42026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1764378"/>
              <a:ext cx="6350000" cy="39751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97000" y="5597727"/>
              <a:ext cx="247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www.quora.com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73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27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Impedances</a:t>
            </a:r>
            <a:endParaRPr lang="en-US" sz="36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8283" y="2502582"/>
            <a:ext cx="8597480" cy="1928926"/>
            <a:chOff x="0" y="583720"/>
            <a:chExt cx="8597480" cy="1928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246" y="583720"/>
              <a:ext cx="3390234" cy="19289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0" y="1400985"/>
              <a:ext cx="140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Capacitor</a:t>
              </a:r>
              <a:endParaRPr lang="en-US" sz="2400" b="1" dirty="0"/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5232678"/>
                </p:ext>
              </p:extLst>
            </p:nvPr>
          </p:nvGraphicFramePr>
          <p:xfrm>
            <a:off x="2595857" y="1290537"/>
            <a:ext cx="2263888" cy="839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0" name="Equation" r:id="rId4" imgW="1130300" imgH="419100" progId="Equation.3">
                    <p:embed/>
                  </p:oleObj>
                </mc:Choice>
                <mc:Fallback>
                  <p:oleObj name="Equation" r:id="rId4" imgW="11303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595857" y="1290537"/>
                          <a:ext cx="2263888" cy="839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332814" y="1349942"/>
              <a:ext cx="770448" cy="77044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043618" y="14688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1113" y="4330209"/>
            <a:ext cx="8803862" cy="2295901"/>
            <a:chOff x="60260" y="2572905"/>
            <a:chExt cx="8803862" cy="22959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26414" y="3806781"/>
              <a:ext cx="1270000" cy="457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20179" y="3695846"/>
              <a:ext cx="314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260" y="3689911"/>
              <a:ext cx="1272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Inductor</a:t>
              </a:r>
              <a:endParaRPr lang="en-US" sz="240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l="29903"/>
            <a:stretch/>
          </p:blipFill>
          <p:spPr>
            <a:xfrm>
              <a:off x="5207246" y="2572905"/>
              <a:ext cx="3656876" cy="2295901"/>
            </a:xfrm>
            <a:prstGeom prst="rect">
              <a:avLst/>
            </a:prstGeom>
          </p:spPr>
        </p:pic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2981785"/>
                </p:ext>
              </p:extLst>
            </p:nvPr>
          </p:nvGraphicFramePr>
          <p:xfrm>
            <a:off x="2481547" y="3651309"/>
            <a:ext cx="2416175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1" name="Equation" r:id="rId9" imgW="1206500" imgH="241300" progId="Equation.3">
                    <p:embed/>
                  </p:oleObj>
                </mc:Choice>
                <mc:Fallback>
                  <p:oleObj name="Equation" r:id="rId9" imgW="1206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81547" y="3651309"/>
                          <a:ext cx="2416175" cy="482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36"/>
          <p:cNvGrpSpPr/>
          <p:nvPr/>
        </p:nvGrpSpPr>
        <p:grpSpPr>
          <a:xfrm>
            <a:off x="386328" y="690054"/>
            <a:ext cx="8454655" cy="1992199"/>
            <a:chOff x="142825" y="4813582"/>
            <a:chExt cx="8454655" cy="199219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946015" y="5585530"/>
              <a:ext cx="1155700" cy="78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733719" y="5725826"/>
              <a:ext cx="351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2825" y="5719891"/>
              <a:ext cx="1215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Resistor</a:t>
              </a:r>
              <a:endParaRPr lang="en-US" sz="2400" b="1" dirty="0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789192"/>
                </p:ext>
              </p:extLst>
            </p:nvPr>
          </p:nvGraphicFramePr>
          <p:xfrm>
            <a:off x="2848769" y="5775156"/>
            <a:ext cx="915987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2" name="Equation" r:id="rId12" imgW="457200" imgH="203200" progId="Equation.3">
                    <p:embed/>
                  </p:oleObj>
                </mc:Choice>
                <mc:Fallback>
                  <p:oleObj name="Equation" r:id="rId12" imgW="457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48769" y="5775156"/>
                          <a:ext cx="915987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07246" y="4813582"/>
              <a:ext cx="3390234" cy="1992199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425313" y="6557080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hyperphysics.phy-astr.gsu.edu</a:t>
            </a:r>
            <a:endParaRPr lang="en-US" sz="12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830192"/>
              </p:ext>
            </p:extLst>
          </p:nvPr>
        </p:nvGraphicFramePr>
        <p:xfrm>
          <a:off x="826413" y="649001"/>
          <a:ext cx="9493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" name="Equation" r:id="rId15" imgW="482600" imgH="292100" progId="Equation.3">
                  <p:embed/>
                </p:oleObj>
              </mc:Choice>
              <mc:Fallback>
                <p:oleObj name="Equation" r:id="rId15" imgW="482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6413" y="649001"/>
                        <a:ext cx="94932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ight Arrow 22"/>
          <p:cNvSpPr/>
          <p:nvPr/>
        </p:nvSpPr>
        <p:spPr>
          <a:xfrm>
            <a:off x="2218118" y="814293"/>
            <a:ext cx="648829" cy="2420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226824"/>
              </p:ext>
            </p:extLst>
          </p:nvPr>
        </p:nvGraphicFramePr>
        <p:xfrm>
          <a:off x="3152293" y="690309"/>
          <a:ext cx="15494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Equation" r:id="rId17" imgW="787400" imgH="317500" progId="Equation.3">
                  <p:embed/>
                </p:oleObj>
              </mc:Choice>
              <mc:Fallback>
                <p:oleObj name="Equation" r:id="rId17" imgW="787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52293" y="690309"/>
                        <a:ext cx="1549400" cy="62388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30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4243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Panel Efficiency</a:t>
            </a:r>
            <a:endParaRPr lang="en-US" sz="36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889000"/>
            <a:ext cx="9144000" cy="5532777"/>
            <a:chOff x="0" y="889000"/>
            <a:chExt cx="9144000" cy="553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9000"/>
              <a:ext cx="9144000" cy="50788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44909" y="6052445"/>
              <a:ext cx="5894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www.nrel.gov</a:t>
              </a:r>
              <a:r>
                <a:rPr lang="en-US" dirty="0"/>
                <a:t>/</a:t>
              </a:r>
              <a:r>
                <a:rPr lang="en-US" dirty="0" err="1"/>
                <a:t>pv</a:t>
              </a:r>
              <a:r>
                <a:rPr lang="en-US" dirty="0"/>
                <a:t>/assets/images/efficiency-</a:t>
              </a:r>
              <a:r>
                <a:rPr lang="en-US" dirty="0" err="1"/>
                <a:t>chart.png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29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04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Panel Tilt</a:t>
            </a:r>
            <a:endParaRPr lang="en-US" sz="3600" b="1" dirty="0"/>
          </a:p>
        </p:txBody>
      </p:sp>
      <p:pic>
        <p:nvPicPr>
          <p:cNvPr id="6" name="Picture 5" descr="Solar_til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5" y="643014"/>
            <a:ext cx="7620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510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Current Energy Resources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87400"/>
            <a:ext cx="7620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0" y="0"/>
            <a:ext cx="8780541" cy="68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10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Future Outlook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1" y="2303766"/>
            <a:ext cx="4395961" cy="41967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89017" y="643013"/>
            <a:ext cx="4438272" cy="6161735"/>
            <a:chOff x="4428521" y="643013"/>
            <a:chExt cx="4438272" cy="61617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8521" y="643013"/>
              <a:ext cx="4054049" cy="57761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28521" y="6435416"/>
              <a:ext cx="4438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en.wikipedia.org</a:t>
              </a:r>
              <a:r>
                <a:rPr lang="en-US" dirty="0"/>
                <a:t>/wiki/</a:t>
              </a:r>
              <a:r>
                <a:rPr lang="en-US" dirty="0" err="1"/>
                <a:t>Nuclear_fusion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0250" y="643013"/>
            <a:ext cx="44285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200" dirty="0" smtClean="0"/>
              <a:t>Solar energy can be traced back to </a:t>
            </a:r>
            <a:r>
              <a:rPr lang="en-US" sz="2200" b="1" dirty="0" smtClean="0"/>
              <a:t>nuclear fusion</a:t>
            </a:r>
            <a:r>
              <a:rPr lang="en-US" sz="2200" dirty="0" smtClean="0"/>
              <a:t> reactions. </a:t>
            </a:r>
            <a:endParaRPr lang="en-US" sz="2200" dirty="0"/>
          </a:p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en-US" sz="2200" dirty="0" smtClean="0"/>
              <a:t>Burning </a:t>
            </a:r>
            <a:r>
              <a:rPr lang="en-US" sz="2200" b="1" dirty="0" smtClean="0"/>
              <a:t>Hydrogen</a:t>
            </a:r>
            <a:r>
              <a:rPr lang="en-US" sz="2200" dirty="0" smtClean="0"/>
              <a:t> at 10 million degrees fuses it into </a:t>
            </a:r>
            <a:r>
              <a:rPr lang="en-US" sz="2200" b="1" dirty="0" smtClean="0"/>
              <a:t>Helium</a:t>
            </a:r>
            <a:r>
              <a:rPr lang="en-US" sz="2200" dirty="0" smtClean="0"/>
              <a:t>.</a:t>
            </a:r>
          </a:p>
          <a:p>
            <a:pPr>
              <a:spcBef>
                <a:spcPts val="12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588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104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Future Outlook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407" y="561613"/>
            <a:ext cx="44285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Fusion energy can be artificially produced in hydrogen bombs.</a:t>
            </a:r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2" y="1448933"/>
            <a:ext cx="4119176" cy="3088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1" y="4514919"/>
            <a:ext cx="4005206" cy="22779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54148" y="439462"/>
            <a:ext cx="43410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Scientists are currently trying to harness fusion for peaceful energy production.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28" y="1818870"/>
            <a:ext cx="4634072" cy="30908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679" y="5193356"/>
            <a:ext cx="3776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https://www.iter.org/proj/</a:t>
            </a:r>
            <a:r>
              <a:rPr lang="en-US" dirty="0" smtClean="0">
                <a:hlinkClick r:id="rId5"/>
              </a:rPr>
              <a:t>inafewlines</a:t>
            </a:r>
            <a:endParaRPr lang="en-US" dirty="0" smtClean="0"/>
          </a:p>
          <a:p>
            <a:r>
              <a:rPr lang="en-US" dirty="0">
                <a:hlinkClick r:id="rId6"/>
              </a:rPr>
              <a:t>http://www.ipp.mpg.de/</a:t>
            </a:r>
            <a:r>
              <a:rPr lang="en-US" dirty="0" smtClean="0">
                <a:hlinkClick r:id="rId6"/>
              </a:rPr>
              <a:t>w7x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7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27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Impedances</a:t>
            </a:r>
            <a:endParaRPr lang="en-US" sz="36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932073"/>
              </p:ext>
            </p:extLst>
          </p:nvPr>
        </p:nvGraphicFramePr>
        <p:xfrm>
          <a:off x="2644878" y="1647695"/>
          <a:ext cx="9493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" name="Equation" r:id="rId3" imgW="482600" imgH="292100" progId="Equation.3">
                  <p:embed/>
                </p:oleObj>
              </mc:Choice>
              <mc:Fallback>
                <p:oleObj name="Equation" r:id="rId3" imgW="482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4878" y="1647695"/>
                        <a:ext cx="94932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ight Arrow 28"/>
          <p:cNvSpPr/>
          <p:nvPr/>
        </p:nvSpPr>
        <p:spPr>
          <a:xfrm>
            <a:off x="4036583" y="1812987"/>
            <a:ext cx="648829" cy="2420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21089"/>
              </p:ext>
            </p:extLst>
          </p:nvPr>
        </p:nvGraphicFramePr>
        <p:xfrm>
          <a:off x="4954477" y="1623883"/>
          <a:ext cx="154940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7" name="Equation" r:id="rId5" imgW="787400" imgH="317500" progId="Equation.3">
                  <p:embed/>
                </p:oleObj>
              </mc:Choice>
              <mc:Fallback>
                <p:oleObj name="Equation" r:id="rId5" imgW="787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54477" y="1623883"/>
                        <a:ext cx="1549400" cy="623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3806" y="690054"/>
            <a:ext cx="9157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Complex impedances contain information about both </a:t>
            </a:r>
            <a:r>
              <a:rPr lang="en-US" sz="2200" b="1" dirty="0" smtClean="0"/>
              <a:t>amplitude and phase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00163" y="2637382"/>
            <a:ext cx="7444393" cy="1462903"/>
            <a:chOff x="1300163" y="3011822"/>
            <a:chExt cx="7444393" cy="1462903"/>
          </a:xfrm>
        </p:grpSpPr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8291653"/>
                </p:ext>
              </p:extLst>
            </p:nvPr>
          </p:nvGraphicFramePr>
          <p:xfrm>
            <a:off x="1300163" y="3011822"/>
            <a:ext cx="2101334" cy="663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8" name="Equation" r:id="rId7" imgW="723900" imgH="228600" progId="Equation.3">
                    <p:embed/>
                  </p:oleObj>
                </mc:Choice>
                <mc:Fallback>
                  <p:oleObj name="Equation" r:id="rId7" imgW="7239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00163" y="3011822"/>
                          <a:ext cx="2101334" cy="6632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1918780"/>
                </p:ext>
              </p:extLst>
            </p:nvPr>
          </p:nvGraphicFramePr>
          <p:xfrm>
            <a:off x="1512865" y="3781425"/>
            <a:ext cx="1661993" cy="693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9" name="Equation" r:id="rId9" imgW="609600" imgH="254000" progId="Equation.3">
                    <p:embed/>
                  </p:oleObj>
                </mc:Choice>
                <mc:Fallback>
                  <p:oleObj name="Equation" r:id="rId9" imgW="6096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512865" y="3781425"/>
                          <a:ext cx="1661993" cy="6933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ight Arrow 33"/>
            <p:cNvSpPr/>
            <p:nvPr/>
          </p:nvSpPr>
          <p:spPr>
            <a:xfrm>
              <a:off x="4004379" y="3432175"/>
              <a:ext cx="648829" cy="24209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3884606"/>
                </p:ext>
              </p:extLst>
            </p:nvPr>
          </p:nvGraphicFramePr>
          <p:xfrm>
            <a:off x="5218906" y="3060662"/>
            <a:ext cx="3525650" cy="1111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0" name="Equation" r:id="rId11" imgW="1447800" imgH="457200" progId="Equation.3">
                    <p:embed/>
                  </p:oleObj>
                </mc:Choice>
                <mc:Fallback>
                  <p:oleObj name="Equation" r:id="rId11" imgW="14478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218906" y="3060662"/>
                          <a:ext cx="3525650" cy="11117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2540419" y="1227119"/>
            <a:ext cx="121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Ohm’s Law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54408" y="4859620"/>
            <a:ext cx="6797539" cy="906180"/>
            <a:chOff x="1554408" y="4859620"/>
            <a:chExt cx="6797539" cy="906180"/>
          </a:xfrm>
        </p:grpSpPr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371962"/>
                </p:ext>
              </p:extLst>
            </p:nvPr>
          </p:nvGraphicFramePr>
          <p:xfrm>
            <a:off x="1554408" y="4884738"/>
            <a:ext cx="3098800" cy="88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1" name="Equation" r:id="rId13" imgW="1562100" imgH="444500" progId="Equation.3">
                    <p:embed/>
                  </p:oleObj>
                </mc:Choice>
                <mc:Fallback>
                  <p:oleObj name="Equation" r:id="rId13" imgW="15621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554408" y="4884738"/>
                          <a:ext cx="3098800" cy="881062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052583" y="4859620"/>
              <a:ext cx="32993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In the end, we only consider imaginary part.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04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6587" y="190188"/>
            <a:ext cx="209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Low-pass Filter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2" name="Picture 11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43" t="28380" r="51376" b="49391"/>
          <a:stretch/>
        </p:blipFill>
        <p:spPr>
          <a:xfrm>
            <a:off x="288608" y="590298"/>
            <a:ext cx="3848078" cy="3065715"/>
          </a:xfrm>
          <a:prstGeom prst="rect">
            <a:avLst/>
          </a:prstGeom>
        </p:spPr>
      </p:pic>
      <p:pic>
        <p:nvPicPr>
          <p:cNvPr id="8" name="Picture 7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28407" r="14803" b="49390"/>
          <a:stretch/>
        </p:blipFill>
        <p:spPr>
          <a:xfrm>
            <a:off x="4718899" y="590300"/>
            <a:ext cx="3886381" cy="306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3531" y="190188"/>
            <a:ext cx="2155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High-pass Filter</a:t>
            </a:r>
            <a:endParaRPr lang="en-US" sz="2400" b="1" dirty="0"/>
          </a:p>
        </p:txBody>
      </p:sp>
      <p:pic>
        <p:nvPicPr>
          <p:cNvPr id="11" name="Picture 10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51999" r="14803" b="26436"/>
          <a:stretch/>
        </p:blipFill>
        <p:spPr>
          <a:xfrm>
            <a:off x="4944012" y="4052435"/>
            <a:ext cx="3661794" cy="2805565"/>
          </a:xfrm>
          <a:prstGeom prst="rect">
            <a:avLst/>
          </a:prstGeom>
        </p:spPr>
      </p:pic>
      <p:pic>
        <p:nvPicPr>
          <p:cNvPr id="13" name="Picture 12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223" t="51999" r="51188" b="26436"/>
          <a:stretch/>
        </p:blipFill>
        <p:spPr>
          <a:xfrm>
            <a:off x="-2934329" y="4052435"/>
            <a:ext cx="7348372" cy="28055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0248" y="3656013"/>
            <a:ext cx="328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Band-pass filter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0931" y="3636769"/>
            <a:ext cx="25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Notch filter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223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28814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29264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681188"/>
            <a:ext cx="4318000" cy="287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179787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5" y="300335"/>
            <a:ext cx="4254696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8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9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DC vs. AC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97" y="1593989"/>
            <a:ext cx="3317314" cy="4245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857" y="1122274"/>
            <a:ext cx="28616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Thomas Edison - DC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754" y="1597320"/>
            <a:ext cx="2890389" cy="4262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0754" y="1122274"/>
            <a:ext cx="27415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Westinghouse - AC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713" y="5971735"/>
            <a:ext cx="2304143" cy="739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51" y="5875701"/>
            <a:ext cx="835315" cy="835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3267817"/>
            <a:ext cx="7096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29254" y="679377"/>
            <a:ext cx="898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 the late 1800s, these two guys fought fiercely over the power grid.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938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9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DC vs. AC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6959" y="608032"/>
            <a:ext cx="2369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Things got ugly!</a:t>
            </a:r>
            <a:endParaRPr lang="en-US" sz="2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7" y="1141042"/>
            <a:ext cx="3332862" cy="5017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62" y="608032"/>
            <a:ext cx="2794000" cy="2921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4417" y="618688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 electric chair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462" y="3667113"/>
            <a:ext cx="3359701" cy="25197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9462" y="615462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Topsy</a:t>
            </a:r>
            <a:r>
              <a:rPr lang="en-US" dirty="0" smtClean="0"/>
              <a:t> the elephant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2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633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 Voltage Transmission Lines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" y="3339284"/>
            <a:ext cx="9144000" cy="3386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65" y="821303"/>
            <a:ext cx="6083300" cy="23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4755" y="1245675"/>
            <a:ext cx="29592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AC voltages can easily be increased using a </a:t>
            </a:r>
            <a:r>
              <a:rPr lang="en-US" sz="2600" i="1" dirty="0" smtClean="0"/>
              <a:t>transformer</a:t>
            </a:r>
            <a:r>
              <a:rPr lang="en-US" sz="2600" dirty="0" smtClean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3868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434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Why did AC win?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2" y="1747044"/>
            <a:ext cx="8561832" cy="4814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80043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Higher voltage = more power!</a:t>
            </a:r>
            <a:endParaRPr lang="en-US" sz="2600" b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888918"/>
              </p:ext>
            </p:extLst>
          </p:nvPr>
        </p:nvGraphicFramePr>
        <p:xfrm>
          <a:off x="5417587" y="422943"/>
          <a:ext cx="197802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7587" y="422943"/>
                        <a:ext cx="1978025" cy="115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10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490</Words>
  <Application>Microsoft Macintosh PowerPoint</Application>
  <PresentationFormat>On-screen Show (4:3)</PresentationFormat>
  <Paragraphs>77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70</cp:revision>
  <dcterms:created xsi:type="dcterms:W3CDTF">2015-10-05T21:34:59Z</dcterms:created>
  <dcterms:modified xsi:type="dcterms:W3CDTF">2017-10-11T16:21:38Z</dcterms:modified>
</cp:coreProperties>
</file>